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9" r:id="rId3"/>
    <p:sldId id="270" r:id="rId4"/>
    <p:sldId id="275" r:id="rId5"/>
    <p:sldId id="277" r:id="rId6"/>
    <p:sldId id="281" r:id="rId7"/>
    <p:sldId id="283" r:id="rId8"/>
    <p:sldId id="287" r:id="rId9"/>
    <p:sldId id="288" r:id="rId10"/>
    <p:sldId id="289" r:id="rId11"/>
    <p:sldId id="292" r:id="rId12"/>
    <p:sldId id="293" r:id="rId13"/>
    <p:sldId id="294" r:id="rId14"/>
    <p:sldId id="296" r:id="rId15"/>
    <p:sldId id="298" r:id="rId16"/>
    <p:sldId id="299" r:id="rId17"/>
    <p:sldId id="300" r:id="rId18"/>
    <p:sldId id="302" r:id="rId19"/>
    <p:sldId id="303" r:id="rId20"/>
    <p:sldId id="304" r:id="rId21"/>
    <p:sldId id="305" r:id="rId22"/>
    <p:sldId id="306" r:id="rId23"/>
    <p:sldId id="309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 showGuides="1">
      <p:cViewPr>
        <p:scale>
          <a:sx n="60" d="100"/>
          <a:sy n="60" d="100"/>
        </p:scale>
        <p:origin x="-547" y="221"/>
      </p:cViewPr>
      <p:guideLst>
        <p:guide orient="horz" pos="2160"/>
        <p:guide orient="horz" pos="4110"/>
        <p:guide orient="horz" pos="210"/>
        <p:guide pos="2880"/>
        <p:guide pos="249"/>
        <p:guide pos="560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13F7A-6337-4C88-AB32-D4872A42DE95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5BEC-B2BD-43F0-B6D6-73DCE2E42F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13F7A-6337-4C88-AB32-D4872A42DE95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5BEC-B2BD-43F0-B6D6-73DCE2E42F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13F7A-6337-4C88-AB32-D4872A42DE95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5BEC-B2BD-43F0-B6D6-73DCE2E42F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13F7A-6337-4C88-AB32-D4872A42DE95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5BEC-B2BD-43F0-B6D6-73DCE2E42F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13F7A-6337-4C88-AB32-D4872A42DE95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5BEC-B2BD-43F0-B6D6-73DCE2E42F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13F7A-6337-4C88-AB32-D4872A42DE95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5BEC-B2BD-43F0-B6D6-73DCE2E42F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13F7A-6337-4C88-AB32-D4872A42DE95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5BEC-B2BD-43F0-B6D6-73DCE2E42F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13F7A-6337-4C88-AB32-D4872A42DE95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5BEC-B2BD-43F0-B6D6-73DCE2E42F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13F7A-6337-4C88-AB32-D4872A42DE95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5BEC-B2BD-43F0-B6D6-73DCE2E42F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13F7A-6337-4C88-AB32-D4872A42DE95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5BEC-B2BD-43F0-B6D6-73DCE2E42F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13F7A-6337-4C88-AB32-D4872A42DE95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5BEC-B2BD-43F0-B6D6-73DCE2E42F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13F7A-6337-4C88-AB32-D4872A42DE95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EF5BEC-B2BD-43F0-B6D6-73DCE2E42F0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333374"/>
            <a:ext cx="4176712" cy="1084263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Окончание 2-й мировой войны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288" y="1484784"/>
            <a:ext cx="4176712" cy="194421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dirty="0" smtClean="0"/>
              <a:t>Кадеты провели Уроки мужества. </a:t>
            </a:r>
          </a:p>
          <a:p>
            <a:pPr>
              <a:buNone/>
            </a:pPr>
            <a:r>
              <a:rPr lang="ru-RU" sz="1600" dirty="0" smtClean="0"/>
              <a:t>Десятиклассники почтили память Героя </a:t>
            </a:r>
          </a:p>
          <a:p>
            <a:pPr>
              <a:buNone/>
            </a:pPr>
            <a:r>
              <a:rPr lang="ru-RU" sz="1600" dirty="0" smtClean="0"/>
              <a:t>Советского Союза </a:t>
            </a:r>
            <a:r>
              <a:rPr lang="ru-RU" sz="1600" dirty="0" err="1" smtClean="0"/>
              <a:t>Газинура</a:t>
            </a:r>
            <a:r>
              <a:rPr lang="ru-RU" sz="1600" dirty="0" smtClean="0"/>
              <a:t> </a:t>
            </a:r>
            <a:r>
              <a:rPr lang="ru-RU" sz="1600" dirty="0" err="1" smtClean="0"/>
              <a:t>Гафиатуллина</a:t>
            </a:r>
            <a:r>
              <a:rPr lang="ru-RU" sz="1600" dirty="0" smtClean="0"/>
              <a:t>, </a:t>
            </a:r>
          </a:p>
          <a:p>
            <a:pPr>
              <a:buNone/>
            </a:pPr>
            <a:r>
              <a:rPr lang="ru-RU" sz="1600" dirty="0" smtClean="0"/>
              <a:t>посетили памятник и возложили цветы.</a:t>
            </a:r>
            <a:endParaRPr lang="ru-RU" sz="1600" dirty="0"/>
          </a:p>
        </p:txBody>
      </p:sp>
      <p:pic>
        <p:nvPicPr>
          <p:cNvPr id="1026" name="Picture 2" descr="C:\Users\user\Desktop\Гафиатуллин10 класс\Q5ptj8vjI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3645024"/>
            <a:ext cx="3839468" cy="2879601"/>
          </a:xfrm>
          <a:prstGeom prst="rect">
            <a:avLst/>
          </a:prstGeom>
          <a:noFill/>
        </p:spPr>
      </p:pic>
      <p:pic>
        <p:nvPicPr>
          <p:cNvPr id="1027" name="Picture 3" descr="C:\Users\user\Desktop\Гафиатуллин10 класс\B7p-6xBZer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333375"/>
            <a:ext cx="3745111" cy="2808833"/>
          </a:xfrm>
          <a:prstGeom prst="rect">
            <a:avLst/>
          </a:prstGeom>
          <a:noFill/>
        </p:spPr>
      </p:pic>
      <p:pic>
        <p:nvPicPr>
          <p:cNvPr id="1028" name="Picture 4" descr="C:\Users\user\Desktop\Гафиатуллин10 класс\VaG0Fb7fl1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5" y="3661786"/>
            <a:ext cx="3817119" cy="2862839"/>
          </a:xfrm>
          <a:prstGeom prst="rect">
            <a:avLst/>
          </a:prstGeom>
          <a:noFill/>
        </p:spPr>
      </p:pic>
      <p:pic>
        <p:nvPicPr>
          <p:cNvPr id="1029" name="Picture 5" descr="C:\Users\user\Desktop\Гафиатуллин10 класс\fh93gwPusrE.jpg"/>
          <p:cNvPicPr>
            <a:picLocks noChangeAspect="1" noChangeArrowheads="1"/>
          </p:cNvPicPr>
          <p:nvPr/>
        </p:nvPicPr>
        <p:blipFill>
          <a:blip r:embed="rId5" cstate="print"/>
          <a:srcRect l="34349" t="19550" r="8001"/>
          <a:stretch>
            <a:fillRect/>
          </a:stretch>
        </p:blipFill>
        <p:spPr bwMode="auto">
          <a:xfrm>
            <a:off x="7380312" y="3645024"/>
            <a:ext cx="1512863" cy="28796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4320480" cy="922114"/>
          </a:xfrm>
        </p:spPr>
        <p:txBody>
          <a:bodyPr>
            <a:normAutofit/>
          </a:bodyPr>
          <a:lstStyle/>
          <a:p>
            <a:pPr algn="l"/>
            <a:r>
              <a:rPr lang="ru-RU" dirty="0" err="1" smtClean="0"/>
              <a:t>Казарла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68760"/>
            <a:ext cx="4572000" cy="2160241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В школе прошли ежегодные соревнования  Общероссийской общественной организации развития традиционного военного искусства  рубки шашкой "</a:t>
            </a:r>
            <a:r>
              <a:rPr lang="ru-RU" dirty="0" err="1" smtClean="0"/>
              <a:t>Казарла</a:t>
            </a:r>
            <a:r>
              <a:rPr lang="ru-RU" dirty="0" smtClean="0"/>
              <a:t>". Мероприятие было организовано совместно с представителями казачества Бугульмы. Победители получили грамоты и призы.</a:t>
            </a:r>
          </a:p>
          <a:p>
            <a:endParaRPr lang="ru-RU" dirty="0"/>
          </a:p>
        </p:txBody>
      </p:sp>
      <p:pic>
        <p:nvPicPr>
          <p:cNvPr id="1026" name="Picture 2" descr="C:\Users\user\Desktop\казарла\IMG-20201010-WA0004.jpg"/>
          <p:cNvPicPr>
            <a:picLocks noChangeAspect="1" noChangeArrowheads="1"/>
          </p:cNvPicPr>
          <p:nvPr/>
        </p:nvPicPr>
        <p:blipFill>
          <a:blip r:embed="rId2" cstate="print"/>
          <a:srcRect t="9304"/>
          <a:stretch>
            <a:fillRect/>
          </a:stretch>
        </p:blipFill>
        <p:spPr bwMode="auto">
          <a:xfrm>
            <a:off x="4888681" y="3429000"/>
            <a:ext cx="4004495" cy="3095625"/>
          </a:xfrm>
          <a:prstGeom prst="rect">
            <a:avLst/>
          </a:prstGeom>
          <a:noFill/>
        </p:spPr>
      </p:pic>
      <p:pic>
        <p:nvPicPr>
          <p:cNvPr id="1027" name="Picture 3" descr="C:\Users\user\Desktop\казарла\IMG-20201012-WA0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333376"/>
            <a:ext cx="4033142" cy="2681409"/>
          </a:xfrm>
          <a:prstGeom prst="rect">
            <a:avLst/>
          </a:prstGeom>
          <a:noFill/>
        </p:spPr>
      </p:pic>
      <p:pic>
        <p:nvPicPr>
          <p:cNvPr id="1028" name="Picture 4" descr="C:\Users\user\Desktop\казарла\IMG-20201010-WA0006.jpg"/>
          <p:cNvPicPr>
            <a:picLocks noChangeAspect="1" noChangeArrowheads="1"/>
          </p:cNvPicPr>
          <p:nvPr/>
        </p:nvPicPr>
        <p:blipFill>
          <a:blip r:embed="rId4" cstate="print"/>
          <a:srcRect t="10614"/>
          <a:stretch>
            <a:fillRect/>
          </a:stretch>
        </p:blipFill>
        <p:spPr bwMode="auto">
          <a:xfrm>
            <a:off x="395287" y="3429000"/>
            <a:ext cx="3961215" cy="3095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274638"/>
            <a:ext cx="4176712" cy="994122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/>
              <a:t>Урок мужества с воином-интернационалистом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4572000" cy="2232248"/>
          </a:xfrm>
        </p:spPr>
        <p:txBody>
          <a:bodyPr>
            <a:normAutofit lnSpcReduction="10000"/>
          </a:bodyPr>
          <a:lstStyle/>
          <a:p>
            <a:r>
              <a:rPr lang="ru-RU" sz="1600" dirty="0" smtClean="0"/>
              <a:t>Участник боевых действий в Афганистане Марат </a:t>
            </a:r>
            <a:r>
              <a:rPr lang="ru-RU" sz="1600" dirty="0" err="1" smtClean="0"/>
              <a:t>Идрисович</a:t>
            </a:r>
            <a:r>
              <a:rPr lang="ru-RU" sz="1600" dirty="0" smtClean="0"/>
              <a:t> </a:t>
            </a:r>
            <a:r>
              <a:rPr lang="ru-RU" sz="1600" dirty="0" err="1" smtClean="0"/>
              <a:t>Шайхутдинов</a:t>
            </a:r>
            <a:r>
              <a:rPr lang="ru-RU" sz="1600" dirty="0" smtClean="0"/>
              <a:t> частый гость кадет.</a:t>
            </a:r>
          </a:p>
          <a:p>
            <a:r>
              <a:rPr lang="ru-RU" sz="1600" dirty="0" smtClean="0"/>
              <a:t>На очередной встрече с семиклассниками, он рассказал кадетам о тех страшных событиях, о том, что такое ВОИНСКИЙ ДОЛГ и ВЕРНОСТЬ ПРИСЯГЕ, об армейских буднях. Многим ребятам эта встреча поможет в определении их будущей профессии военного.</a:t>
            </a:r>
            <a:endParaRPr lang="ru-RU" sz="1600" dirty="0"/>
          </a:p>
        </p:txBody>
      </p:sp>
      <p:pic>
        <p:nvPicPr>
          <p:cNvPr id="1026" name="Picture 2" descr="C:\Users\user\Desktop\Урок мужества Афганистан\IMG_3543.JPG"/>
          <p:cNvPicPr>
            <a:picLocks noChangeAspect="1" noChangeArrowheads="1"/>
          </p:cNvPicPr>
          <p:nvPr/>
        </p:nvPicPr>
        <p:blipFill>
          <a:blip r:embed="rId2" cstate="print"/>
          <a:srcRect l="18900" t="17313"/>
          <a:stretch>
            <a:fillRect/>
          </a:stretch>
        </p:blipFill>
        <p:spPr bwMode="auto">
          <a:xfrm>
            <a:off x="4762568" y="333374"/>
            <a:ext cx="4130607" cy="2807593"/>
          </a:xfrm>
          <a:prstGeom prst="rect">
            <a:avLst/>
          </a:prstGeom>
          <a:noFill/>
        </p:spPr>
      </p:pic>
      <p:pic>
        <p:nvPicPr>
          <p:cNvPr id="4" name="Picture 2" descr="C:\Users\user\Desktop\Урок мужества Афганистан\WA2gYWrLUL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3429000"/>
            <a:ext cx="4127500" cy="3095625"/>
          </a:xfrm>
          <a:prstGeom prst="rect">
            <a:avLst/>
          </a:prstGeom>
          <a:noFill/>
        </p:spPr>
      </p:pic>
      <p:pic>
        <p:nvPicPr>
          <p:cNvPr id="5" name="Picture 3" descr="C:\Users\user\Desktop\Урок мужества Афганистан\6vgqzRfCNb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65675" y="3429000"/>
            <a:ext cx="4127500" cy="3095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3375"/>
            <a:ext cx="4258568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/>
              <a:t>Музейный урок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08720"/>
            <a:ext cx="4572000" cy="2520281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Участники отряда Музейное дело провели для кадет 5 класса урок краеведения в школьном музее. Они рассказали кадетам о героическом прошлом  и знаменитых людях нашего города, показали экспонаты музея с пояснениями и историей каждого из них.</a:t>
            </a:r>
          </a:p>
        </p:txBody>
      </p:sp>
      <p:pic>
        <p:nvPicPr>
          <p:cNvPr id="1026" name="Picture 2" descr="C:\Users\user\Desktop\музей 5 класс\IMG_20201030_0910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39" y="333375"/>
            <a:ext cx="3961135" cy="2970851"/>
          </a:xfrm>
          <a:prstGeom prst="rect">
            <a:avLst/>
          </a:prstGeom>
          <a:noFill/>
        </p:spPr>
      </p:pic>
      <p:pic>
        <p:nvPicPr>
          <p:cNvPr id="1027" name="Picture 3" descr="C:\Users\user\Desktop\музей 5 класс\IMG_20201030_0912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9" y="3500103"/>
            <a:ext cx="4032696" cy="3024522"/>
          </a:xfrm>
          <a:prstGeom prst="rect">
            <a:avLst/>
          </a:prstGeom>
          <a:noFill/>
        </p:spPr>
      </p:pic>
      <p:pic>
        <p:nvPicPr>
          <p:cNvPr id="1028" name="Picture 4" descr="C:\Users\user\Desktop\музей 5 класс\IMG_20201030_09164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3553774"/>
            <a:ext cx="3961135" cy="29708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274638"/>
            <a:ext cx="4176712" cy="850106"/>
          </a:xfrm>
        </p:spPr>
        <p:txBody>
          <a:bodyPr tIns="0">
            <a:noAutofit/>
          </a:bodyPr>
          <a:lstStyle/>
          <a:p>
            <a:pPr algn="l"/>
            <a:r>
              <a:rPr lang="ru-RU" sz="2800" b="1" dirty="0" smtClean="0"/>
              <a:t>290 лет со дня рождения  Александра Суворова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40768"/>
            <a:ext cx="4572000" cy="2304256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ru-RU" sz="3400" dirty="0" smtClean="0"/>
              <a:t>Великий русский полководец  оставил огромное военно-теоретическое и практическое наследие. Всю свою жизнь Александр Васильевич отдал служению России. Он говорил: «Горжусь, что я русский!.. Потомство мое прошу брать пример… до издыхания быть верным Отечеству». </a:t>
            </a:r>
          </a:p>
          <a:p>
            <a:pPr algn="just"/>
            <a:r>
              <a:rPr lang="ru-RU" sz="3400" dirty="0" smtClean="0"/>
              <a:t>В честь этой даты в школе прошли классные часы и просмотр фильма «Суворов. Штурм Измаила».</a:t>
            </a:r>
          </a:p>
          <a:p>
            <a:endParaRPr lang="ru-RU" dirty="0"/>
          </a:p>
        </p:txBody>
      </p:sp>
      <p:pic>
        <p:nvPicPr>
          <p:cNvPr id="3074" name="Picture 2" descr="C:\Users\user\Desktop\Суроров\Суворов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97239" y="333375"/>
            <a:ext cx="3995936" cy="29969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274638"/>
            <a:ext cx="4176712" cy="1143000"/>
          </a:xfrm>
        </p:spPr>
        <p:txBody>
          <a:bodyPr tIns="0">
            <a:noAutofit/>
          </a:bodyPr>
          <a:lstStyle/>
          <a:p>
            <a:pPr algn="l"/>
            <a:r>
              <a:rPr lang="ru-RU" sz="3600" dirty="0" smtClean="0"/>
              <a:t>Библиотечные уроки. А.В. </a:t>
            </a:r>
            <a:r>
              <a:rPr lang="ru-RU" sz="3600" smtClean="0"/>
              <a:t>Суворов.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1"/>
            <a:ext cx="4572000" cy="1828800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В библиотеке школы организована выставка литературы, посвящённая великому полководцу. Также, </a:t>
            </a:r>
            <a:r>
              <a:rPr lang="ru-RU" dirty="0" err="1" smtClean="0"/>
              <a:t>провелось</a:t>
            </a:r>
            <a:r>
              <a:rPr lang="ru-RU" dirty="0" smtClean="0"/>
              <a:t> ряд уроков с </a:t>
            </a:r>
            <a:r>
              <a:rPr lang="ru-RU" dirty="0" err="1" smtClean="0"/>
              <a:t>мультимедиа-прзентацией</a:t>
            </a:r>
            <a:r>
              <a:rPr lang="ru-RU" dirty="0" smtClean="0"/>
              <a:t> о жизни и подвигах А.В. Суворова.</a:t>
            </a:r>
          </a:p>
          <a:p>
            <a:endParaRPr lang="ru-RU" dirty="0"/>
          </a:p>
        </p:txBody>
      </p:sp>
      <p:pic>
        <p:nvPicPr>
          <p:cNvPr id="1026" name="Picture 2" descr="C:\Users\user\Desktop\Библиотека Суворов\IMG_36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333374"/>
            <a:ext cx="4105151" cy="2736767"/>
          </a:xfrm>
          <a:prstGeom prst="rect">
            <a:avLst/>
          </a:prstGeom>
          <a:noFill/>
        </p:spPr>
      </p:pic>
      <p:pic>
        <p:nvPicPr>
          <p:cNvPr id="1027" name="Picture 3" descr="C:\Users\user\Desktop\Библиотека Суворов\IMG_36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3789040"/>
            <a:ext cx="4103378" cy="2735585"/>
          </a:xfrm>
          <a:prstGeom prst="rect">
            <a:avLst/>
          </a:prstGeom>
          <a:noFill/>
        </p:spPr>
      </p:pic>
      <p:pic>
        <p:nvPicPr>
          <p:cNvPr id="1029" name="Picture 5" descr="C:\Users\user\Desktop\Библиотека Суворов\IMG_37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53223" y="3764657"/>
            <a:ext cx="4139952" cy="27599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288" y="333375"/>
            <a:ext cx="4176712" cy="791369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/>
              <a:t>День героев отечества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288" y="980728"/>
            <a:ext cx="4176712" cy="2448272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sz="1800" dirty="0" smtClean="0">
                <a:solidFill>
                  <a:schemeClr val="tx1"/>
                </a:solidFill>
              </a:rPr>
              <a:t>В школе прошли классные часы, посвящённые Дню героев Отечества.</a:t>
            </a:r>
          </a:p>
          <a:p>
            <a:pPr algn="just"/>
            <a:r>
              <a:rPr lang="ru-RU" sz="1800" dirty="0" smtClean="0">
                <a:solidFill>
                  <a:schemeClr val="tx1"/>
                </a:solidFill>
              </a:rPr>
              <a:t>Юнармейцы несли Вахту памяти и участвовали в городском митинге около мемориала «Вечная слава»</a:t>
            </a:r>
          </a:p>
          <a:p>
            <a:pPr algn="just"/>
            <a:r>
              <a:rPr lang="ru-RU" sz="1800" dirty="0" smtClean="0">
                <a:solidFill>
                  <a:schemeClr val="tx1"/>
                </a:solidFill>
              </a:rPr>
              <a:t>Активисты 7 класса, в рамках проекта «Чтобы помнили», расчистили от снега памятник 352-й стрелковой дивизии, провели для пятиклассников экскурсию, а жителям микрорайона раздали листовки с информацией о Дне героев Отечества.</a:t>
            </a:r>
          </a:p>
          <a:p>
            <a:pPr marL="342900" indent="-342900" algn="l">
              <a:lnSpc>
                <a:spcPct val="80000"/>
              </a:lnSpc>
            </a:pPr>
            <a:endParaRPr lang="ru-RU" sz="1800" dirty="0" smtClean="0">
              <a:solidFill>
                <a:schemeClr val="tx1"/>
              </a:solidFill>
            </a:endParaRPr>
          </a:p>
        </p:txBody>
      </p:sp>
      <p:pic>
        <p:nvPicPr>
          <p:cNvPr id="1026" name="Picture 2" descr="C:\Users\user\Desktop\День героев фото\IMG-20201210-WA0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0775" y="333375"/>
            <a:ext cx="3962400" cy="2971800"/>
          </a:xfrm>
          <a:prstGeom prst="rect">
            <a:avLst/>
          </a:prstGeom>
          <a:noFill/>
        </p:spPr>
      </p:pic>
      <p:pic>
        <p:nvPicPr>
          <p:cNvPr id="1027" name="Picture 3" descr="C:\Users\user\Desktop\День героев фото\IMG-20201210-WA0007.jpg"/>
          <p:cNvPicPr>
            <a:picLocks noChangeAspect="1" noChangeArrowheads="1"/>
          </p:cNvPicPr>
          <p:nvPr/>
        </p:nvPicPr>
        <p:blipFill>
          <a:blip r:embed="rId3" cstate="print"/>
          <a:srcRect l="7325" r="4849" b="17053"/>
          <a:stretch>
            <a:fillRect/>
          </a:stretch>
        </p:blipFill>
        <p:spPr bwMode="auto">
          <a:xfrm>
            <a:off x="395288" y="3573016"/>
            <a:ext cx="4166976" cy="2951609"/>
          </a:xfrm>
          <a:prstGeom prst="rect">
            <a:avLst/>
          </a:prstGeom>
          <a:noFill/>
        </p:spPr>
      </p:pic>
      <p:pic>
        <p:nvPicPr>
          <p:cNvPr id="1028" name="Picture 4" descr="C:\Users\user\Desktop\День героев фото\IMG-20201210-WA00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7696" y="3573016"/>
            <a:ext cx="3935479" cy="29516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288" y="333375"/>
            <a:ext cx="4176712" cy="1223417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dirty="0" smtClean="0"/>
              <a:t>Есть такая профессия—Родину защищать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676400"/>
            <a:ext cx="4572000" cy="1752600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80000"/>
              </a:lnSpc>
              <a:buFont typeface="Arial" pitchFamily="34" charset="0"/>
              <a:buChar char="•"/>
            </a:pPr>
            <a:r>
              <a:rPr lang="ru-RU" sz="1800" dirty="0" smtClean="0"/>
              <a:t>Наша гордость—наши выпускники—курсанты военных училищ рассказали кадетам об особенностях обучения в их ВУЗах.  </a:t>
            </a:r>
          </a:p>
          <a:p>
            <a:pPr marL="342900" indent="-342900" algn="just">
              <a:lnSpc>
                <a:spcPct val="80000"/>
              </a:lnSpc>
              <a:buFont typeface="Arial" pitchFamily="34" charset="0"/>
              <a:buChar char="•"/>
            </a:pPr>
            <a:endParaRPr lang="ru-RU" sz="1800" dirty="0" smtClean="0">
              <a:solidFill>
                <a:schemeClr val="tx1"/>
              </a:solidFill>
            </a:endParaRPr>
          </a:p>
        </p:txBody>
      </p:sp>
      <p:pic>
        <p:nvPicPr>
          <p:cNvPr id="1026" name="Picture 2" descr="C:\Users\user\Desktop\фото 2020-21\выпускники лекции\IMG_37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548217"/>
            <a:ext cx="4033143" cy="2688762"/>
          </a:xfrm>
          <a:prstGeom prst="rect">
            <a:avLst/>
          </a:prstGeom>
          <a:noFill/>
        </p:spPr>
      </p:pic>
      <p:pic>
        <p:nvPicPr>
          <p:cNvPr id="1027" name="Picture 3" descr="C:\Users\user\Desktop\фото 2020-21\выпускники лекции\IMG_38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3764657"/>
            <a:ext cx="4139952" cy="2759968"/>
          </a:xfrm>
          <a:prstGeom prst="rect">
            <a:avLst/>
          </a:prstGeom>
          <a:noFill/>
        </p:spPr>
      </p:pic>
      <p:pic>
        <p:nvPicPr>
          <p:cNvPr id="1028" name="Picture 4" descr="C:\Users\user\Desktop\фото 2020-21\выпускники лекции\IMG_383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3788237"/>
            <a:ext cx="4033143" cy="26887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288" y="333375"/>
            <a:ext cx="4176712" cy="1470025"/>
          </a:xfrm>
        </p:spPr>
        <p:txBody>
          <a:bodyPr>
            <a:normAutofit fontScale="90000"/>
          </a:bodyPr>
          <a:lstStyle/>
          <a:p>
            <a:pPr algn="l"/>
            <a:r>
              <a:rPr lang="ru-RU" sz="2200" b="1" dirty="0" smtClean="0"/>
              <a:t>13 января </a:t>
            </a:r>
            <a:br>
              <a:rPr lang="ru-RU" sz="2200" b="1" dirty="0" smtClean="0"/>
            </a:br>
            <a:r>
              <a:rPr lang="ru-RU" sz="2200" b="1" dirty="0" smtClean="0"/>
              <a:t>День рождения Героя Советского Союза </a:t>
            </a:r>
            <a:r>
              <a:rPr lang="ru-RU" sz="2200" b="1" dirty="0" err="1" smtClean="0"/>
              <a:t>Газинура</a:t>
            </a:r>
            <a:r>
              <a:rPr lang="ru-RU" sz="2200" b="1" dirty="0" smtClean="0"/>
              <a:t> </a:t>
            </a:r>
            <a:r>
              <a:rPr lang="ru-RU" sz="2200" b="1" dirty="0" err="1" smtClean="0"/>
              <a:t>Гафиатуллина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288" y="1484784"/>
            <a:ext cx="4176712" cy="1752600"/>
          </a:xfrm>
        </p:spPr>
        <p:txBody>
          <a:bodyPr>
            <a:normAutofit/>
          </a:bodyPr>
          <a:lstStyle/>
          <a:p>
            <a:pPr algn="l"/>
            <a:r>
              <a:rPr lang="ru-RU" sz="1800" dirty="0" smtClean="0">
                <a:solidFill>
                  <a:schemeClr val="tx1"/>
                </a:solidFill>
              </a:rPr>
              <a:t>В рамках школьного проекта «Чтобы знали! Чтобы помнили!», кадеты расчистили от снега памятник на улице имени Героя, провели митинг и раздали прохожим листовки с биографией </a:t>
            </a:r>
            <a:r>
              <a:rPr lang="ru-RU" sz="1800" dirty="0" err="1" smtClean="0">
                <a:solidFill>
                  <a:schemeClr val="tx1"/>
                </a:solidFill>
              </a:rPr>
              <a:t>Газинура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Гафиатуллина</a:t>
            </a:r>
            <a:endParaRPr lang="ru-RU" sz="1800" dirty="0" smtClean="0">
              <a:solidFill>
                <a:schemeClr val="tx1"/>
              </a:solidFill>
            </a:endParaRPr>
          </a:p>
        </p:txBody>
      </p:sp>
      <p:pic>
        <p:nvPicPr>
          <p:cNvPr id="1026" name="Picture 2" descr="C:\Users\user\Desktop\фото 2020-21\газинур 13 14 января\IMG_20210114_1417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3591018"/>
            <a:ext cx="3960688" cy="2970516"/>
          </a:xfrm>
          <a:prstGeom prst="rect">
            <a:avLst/>
          </a:prstGeom>
          <a:noFill/>
        </p:spPr>
      </p:pic>
      <p:pic>
        <p:nvPicPr>
          <p:cNvPr id="1027" name="Picture 3" descr="C:\Users\user\Desktop\фото 2020-21\газинур 13 14 января\IMG_20210114_1420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333375"/>
            <a:ext cx="3889127" cy="2916845"/>
          </a:xfrm>
          <a:prstGeom prst="rect">
            <a:avLst/>
          </a:prstGeom>
          <a:noFill/>
        </p:spPr>
      </p:pic>
      <p:pic>
        <p:nvPicPr>
          <p:cNvPr id="1028" name="Picture 4" descr="C:\Users\user\Desktop\фото 2020-21\газинур 13 14 января\IMG_20210114_1422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3607780"/>
            <a:ext cx="3889127" cy="29168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288" y="333375"/>
            <a:ext cx="4176712" cy="1470025"/>
          </a:xfrm>
        </p:spPr>
        <p:txBody>
          <a:bodyPr>
            <a:normAutofit fontScale="90000"/>
          </a:bodyPr>
          <a:lstStyle/>
          <a:p>
            <a:pPr algn="l"/>
            <a:r>
              <a:rPr lang="ru-RU" sz="2200" b="1" dirty="0" smtClean="0"/>
              <a:t>14 января</a:t>
            </a:r>
            <a:br>
              <a:rPr lang="ru-RU" sz="2200" b="1" dirty="0" smtClean="0"/>
            </a:br>
            <a:r>
              <a:rPr lang="ru-RU" sz="2200" b="1" dirty="0" smtClean="0"/>
              <a:t>День памяти Героя Советского Союза </a:t>
            </a:r>
            <a:r>
              <a:rPr lang="ru-RU" sz="2200" b="1" dirty="0" err="1" smtClean="0"/>
              <a:t>Газинура</a:t>
            </a:r>
            <a:r>
              <a:rPr lang="ru-RU" sz="2200" b="1" dirty="0" smtClean="0"/>
              <a:t> </a:t>
            </a:r>
            <a:r>
              <a:rPr lang="ru-RU" sz="2200" b="1" dirty="0" err="1" smtClean="0"/>
              <a:t>Гафиатуллина</a:t>
            </a:r>
            <a:r>
              <a:rPr lang="ru-RU" sz="2200" b="1" dirty="0" smtClean="0"/>
              <a:t> 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288" y="1484784"/>
            <a:ext cx="4176712" cy="175260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sz="1800" dirty="0" smtClean="0">
                <a:solidFill>
                  <a:schemeClr val="tx1"/>
                </a:solidFill>
              </a:rPr>
              <a:t>В день гибели Героя Советского Союза </a:t>
            </a:r>
            <a:r>
              <a:rPr lang="ru-RU" sz="1800" dirty="0" err="1" smtClean="0">
                <a:solidFill>
                  <a:schemeClr val="tx1"/>
                </a:solidFill>
              </a:rPr>
              <a:t>Газинура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Гафиатуллина</a:t>
            </a:r>
            <a:r>
              <a:rPr lang="ru-RU" sz="1800" dirty="0" smtClean="0">
                <a:solidFill>
                  <a:schemeClr val="tx1"/>
                </a:solidFill>
              </a:rPr>
              <a:t> кадеты расчистили памятник Герою, построенный пожарными города, раздали прохожим листовки о подвиге Героя, провели митинг с воспитанниками прогимназии «</a:t>
            </a:r>
            <a:r>
              <a:rPr lang="ru-RU" sz="1800" dirty="0" err="1" smtClean="0">
                <a:solidFill>
                  <a:schemeClr val="tx1"/>
                </a:solidFill>
              </a:rPr>
              <a:t>Журавушка</a:t>
            </a:r>
            <a:r>
              <a:rPr lang="ru-RU" sz="1800" dirty="0" smtClean="0">
                <a:solidFill>
                  <a:schemeClr val="tx1"/>
                </a:solidFill>
              </a:rPr>
              <a:t>». В память о </a:t>
            </a:r>
            <a:r>
              <a:rPr lang="ru-RU" sz="1800" dirty="0" err="1" smtClean="0">
                <a:solidFill>
                  <a:schemeClr val="tx1"/>
                </a:solidFill>
              </a:rPr>
              <a:t>Газинуре</a:t>
            </a:r>
            <a:r>
              <a:rPr lang="ru-RU" sz="1800" dirty="0" smtClean="0">
                <a:solidFill>
                  <a:schemeClr val="tx1"/>
                </a:solidFill>
              </a:rPr>
              <a:t>, дети получили в подарок Георгиевские ленты.</a:t>
            </a:r>
          </a:p>
          <a:p>
            <a:pPr marL="342900" indent="-342900" algn="just">
              <a:lnSpc>
                <a:spcPct val="80000"/>
              </a:lnSpc>
              <a:buFont typeface="Arial" pitchFamily="34" charset="0"/>
              <a:buChar char="•"/>
            </a:pPr>
            <a:endParaRPr lang="ru-RU" sz="1800" dirty="0" smtClean="0">
              <a:solidFill>
                <a:schemeClr val="tx1"/>
              </a:solidFill>
            </a:endParaRPr>
          </a:p>
        </p:txBody>
      </p:sp>
      <p:pic>
        <p:nvPicPr>
          <p:cNvPr id="2050" name="Picture 2" descr="C:\Users\user\Desktop\фото 2020-21\газинур 13 14 января\IMG_20210115_1324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3554109"/>
            <a:ext cx="3960688" cy="2970516"/>
          </a:xfrm>
          <a:prstGeom prst="rect">
            <a:avLst/>
          </a:prstGeom>
          <a:noFill/>
        </p:spPr>
      </p:pic>
      <p:pic>
        <p:nvPicPr>
          <p:cNvPr id="2051" name="Picture 3" descr="C:\Users\user\Desktop\фото 2020-21\газинур 13 14 января\IMG_20210115_1407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333375"/>
            <a:ext cx="3961136" cy="2970852"/>
          </a:xfrm>
          <a:prstGeom prst="rect">
            <a:avLst/>
          </a:prstGeom>
          <a:noFill/>
        </p:spPr>
      </p:pic>
      <p:pic>
        <p:nvPicPr>
          <p:cNvPr id="2052" name="Picture 4" descr="C:\Users\user\Desktop\фото 2020-21\газинур 13 14 января\IMG_20210115_1410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7696" y="3573016"/>
            <a:ext cx="3935479" cy="29516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288" y="333375"/>
            <a:ext cx="4320728" cy="1007393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b="1" dirty="0" err="1" smtClean="0"/>
              <a:t>Квест</a:t>
            </a:r>
            <a:r>
              <a:rPr lang="ru-RU" sz="3200" b="1" dirty="0" smtClean="0"/>
              <a:t> «Блокада»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288" y="908720"/>
            <a:ext cx="4176712" cy="2520280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ru-RU" sz="1800" dirty="0" smtClean="0">
                <a:solidFill>
                  <a:schemeClr val="tx1"/>
                </a:solidFill>
              </a:rPr>
              <a:t>Волонтёры Победы 8 класса с командами кадет 5-6 класса провели интеллектуально-исторический </a:t>
            </a:r>
            <a:r>
              <a:rPr lang="ru-RU" sz="1800" dirty="0" err="1" smtClean="0">
                <a:solidFill>
                  <a:schemeClr val="tx1"/>
                </a:solidFill>
              </a:rPr>
              <a:t>квест</a:t>
            </a:r>
            <a:r>
              <a:rPr lang="ru-RU" sz="1800" dirty="0" smtClean="0">
                <a:solidFill>
                  <a:schemeClr val="tx1"/>
                </a:solidFill>
              </a:rPr>
              <a:t> «Блокада».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</a:rPr>
              <a:t>Нужно  было пройти 8 этапов: Сила воли, Ум, Память, Смекалка, Взаимовыручка, Терпение, потому что именно эти качества помогли жителям блокадного Ленинграда пережить эти страшные, невероятно тяжелые дни, недели и годы. Есть этап  Минное поле, а в конце </a:t>
            </a:r>
            <a:r>
              <a:rPr lang="ru-RU" sz="1800" dirty="0" err="1" smtClean="0">
                <a:solidFill>
                  <a:schemeClr val="tx1"/>
                </a:solidFill>
              </a:rPr>
              <a:t>квеста</a:t>
            </a:r>
            <a:r>
              <a:rPr lang="ru-RU" sz="1800" dirty="0" smtClean="0">
                <a:solidFill>
                  <a:schemeClr val="tx1"/>
                </a:solidFill>
              </a:rPr>
              <a:t> нужно было расшифровать кодовые слова и составить из них фразу.  Все команды блестяще справились с заданиями! Это говорит о том, что кадеты знают военную историю страны и чтят память предков!</a:t>
            </a:r>
          </a:p>
          <a:p>
            <a:pPr marL="342900" indent="-342900" algn="l">
              <a:lnSpc>
                <a:spcPct val="80000"/>
              </a:lnSpc>
            </a:pPr>
            <a:endParaRPr lang="ru-RU" sz="1800" dirty="0" smtClean="0">
              <a:solidFill>
                <a:schemeClr val="tx1"/>
              </a:solidFill>
            </a:endParaRPr>
          </a:p>
        </p:txBody>
      </p:sp>
      <p:pic>
        <p:nvPicPr>
          <p:cNvPr id="5122" name="Picture 2" descr="C:\Users\user\Desktop\Блокада фото\IMG_38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3836540"/>
            <a:ext cx="3960688" cy="2640459"/>
          </a:xfrm>
          <a:prstGeom prst="rect">
            <a:avLst/>
          </a:prstGeom>
          <a:noFill/>
        </p:spPr>
      </p:pic>
      <p:pic>
        <p:nvPicPr>
          <p:cNvPr id="5123" name="Picture 3" descr="C:\Users\user\Desktop\Блокада фото\IMG_39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720" y="333375"/>
            <a:ext cx="4104455" cy="2736303"/>
          </a:xfrm>
          <a:prstGeom prst="rect">
            <a:avLst/>
          </a:prstGeom>
          <a:noFill/>
        </p:spPr>
      </p:pic>
      <p:pic>
        <p:nvPicPr>
          <p:cNvPr id="5124" name="Picture 4" descr="C:\Users\user\Desktop\Блокада фото\IMG_394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3788237"/>
            <a:ext cx="4033143" cy="26887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288" y="333375"/>
            <a:ext cx="4176712" cy="935385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b="1" dirty="0" smtClean="0"/>
              <a:t>Блокадный Ленинград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288" y="908720"/>
            <a:ext cx="4176712" cy="2808312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ru-RU" sz="1800" dirty="0" smtClean="0">
                <a:solidFill>
                  <a:schemeClr val="tx1"/>
                </a:solidFill>
              </a:rPr>
              <a:t>Кадеты посмотрели тематическую презентацию, подготовили и озвучили сообщения и стихи о Блокадном городе, ответили на вопросы викторины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</a:rPr>
              <a:t>Просмотрели и обсудили ряд видеороликов Всероссийского молодёжного кинофестиваля «Перерыв на кино», предложенных Татарстанским региональным отделением Всероссийского общественного движения «Волонтеры Победы» совместно с Фондом «Мост поколений».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</a:rPr>
              <a:t>Этот показ—прекрасная возможность для молодёжи вспомнить о тех, благодаря кому эти трагические события они сегодня наблюдают только на экране</a:t>
            </a:r>
          </a:p>
          <a:p>
            <a:pPr marL="342900" indent="-342900" algn="l">
              <a:lnSpc>
                <a:spcPct val="80000"/>
              </a:lnSpc>
            </a:pPr>
            <a:endParaRPr lang="ru-RU" sz="1800" dirty="0" smtClean="0">
              <a:solidFill>
                <a:schemeClr val="tx1"/>
              </a:solidFill>
            </a:endParaRPr>
          </a:p>
        </p:txBody>
      </p:sp>
      <p:pic>
        <p:nvPicPr>
          <p:cNvPr id="6146" name="Picture 2" descr="C:\Users\user\Desktop\Блокада фото\IMG_20210128_1409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3554109"/>
            <a:ext cx="3960688" cy="2970516"/>
          </a:xfrm>
          <a:prstGeom prst="rect">
            <a:avLst/>
          </a:prstGeom>
          <a:noFill/>
        </p:spPr>
      </p:pic>
      <p:pic>
        <p:nvPicPr>
          <p:cNvPr id="6147" name="Picture 3" descr="C:\Users\user\Desktop\Блокада фото\IMG-20210128-WA00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48628" y="3573016"/>
            <a:ext cx="3944547" cy="2951609"/>
          </a:xfrm>
          <a:prstGeom prst="rect">
            <a:avLst/>
          </a:prstGeom>
          <a:noFill/>
        </p:spPr>
      </p:pic>
      <p:pic>
        <p:nvPicPr>
          <p:cNvPr id="6148" name="Picture 4" descr="C:\Users\user\Desktop\Блокада фото\IMG_20210128_140730.jpg"/>
          <p:cNvPicPr>
            <a:picLocks noChangeAspect="1" noChangeArrowheads="1"/>
          </p:cNvPicPr>
          <p:nvPr/>
        </p:nvPicPr>
        <p:blipFill>
          <a:blip r:embed="rId4" cstate="print"/>
          <a:srcRect l="7975" t="13296" r="51647" b="49142"/>
          <a:stretch>
            <a:fillRect/>
          </a:stretch>
        </p:blipFill>
        <p:spPr bwMode="auto">
          <a:xfrm>
            <a:off x="4932040" y="333374"/>
            <a:ext cx="3961135" cy="27635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288" y="333375"/>
            <a:ext cx="4176712" cy="719361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 smtClean="0"/>
              <a:t>Блокадный хлеб</a:t>
            </a:r>
            <a:endParaRPr lang="ru-RU" sz="3200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288" y="980728"/>
            <a:ext cx="4176712" cy="2448272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ru-RU" sz="1800" dirty="0" smtClean="0">
                <a:solidFill>
                  <a:schemeClr val="tx1"/>
                </a:solidFill>
              </a:rPr>
              <a:t>Активисты оформили в школьной столовой Уголок памяти «Блокадный хлеб», рассказали кадетам о нормах хлеба и трудностях блокадного быта, раздали тематические листовки.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</a:rPr>
              <a:t>Тематические уроки прошли в старших кадетских классах. Ребята посмотрели презентацию, расшифровали послания и нашли верные ответы на задания. 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</a:rPr>
              <a:t>Особенно яркий след в душах кадет, оставила дневная норма хлеба в 125 грамм и его состав.</a:t>
            </a:r>
          </a:p>
        </p:txBody>
      </p:sp>
      <p:pic>
        <p:nvPicPr>
          <p:cNvPr id="7170" name="Picture 2" descr="C:\Users\user\Desktop\Блокада фото\IMG_38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381000"/>
            <a:ext cx="4105151" cy="2736767"/>
          </a:xfrm>
          <a:prstGeom prst="rect">
            <a:avLst/>
          </a:prstGeom>
          <a:noFill/>
        </p:spPr>
      </p:pic>
      <p:pic>
        <p:nvPicPr>
          <p:cNvPr id="7171" name="Picture 3" descr="C:\Users\user\Desktop\Блокада фото\IMG_20210128_1217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3429000"/>
            <a:ext cx="4176712" cy="3132534"/>
          </a:xfrm>
          <a:prstGeom prst="rect">
            <a:avLst/>
          </a:prstGeom>
          <a:noFill/>
        </p:spPr>
      </p:pic>
      <p:pic>
        <p:nvPicPr>
          <p:cNvPr id="7172" name="Picture 4" descr="C:\Users\user\Desktop\Блокада фото\IMG_20210128_12183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65676" y="3429000"/>
            <a:ext cx="4127500" cy="3095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288" y="333375"/>
            <a:ext cx="4320728" cy="935385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dirty="0" smtClean="0"/>
              <a:t>Сталинградская битва</a:t>
            </a:r>
            <a:br>
              <a:rPr lang="ru-RU" sz="3200" dirty="0" smtClean="0"/>
            </a:br>
            <a:endParaRPr lang="ru-RU" sz="3200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288" y="1052736"/>
            <a:ext cx="4176712" cy="2376264"/>
          </a:xfrm>
        </p:spPr>
        <p:txBody>
          <a:bodyPr>
            <a:normAutofit fontScale="85000" lnSpcReduction="10000"/>
          </a:bodyPr>
          <a:lstStyle/>
          <a:p>
            <a:pPr marL="342900" indent="-342900" algn="l">
              <a:lnSpc>
                <a:spcPct val="80000"/>
              </a:lnSpc>
            </a:pPr>
            <a:r>
              <a:rPr lang="ru-RU" sz="1800" dirty="0" smtClean="0">
                <a:solidFill>
                  <a:schemeClr val="tx1"/>
                </a:solidFill>
              </a:rPr>
              <a:t>День воинской славы России Разгром немецких </a:t>
            </a:r>
          </a:p>
          <a:p>
            <a:pPr marL="342900" indent="-342900" algn="l">
              <a:lnSpc>
                <a:spcPct val="80000"/>
              </a:lnSpc>
            </a:pPr>
            <a:r>
              <a:rPr lang="ru-RU" sz="1800" dirty="0" smtClean="0">
                <a:solidFill>
                  <a:schemeClr val="tx1"/>
                </a:solidFill>
              </a:rPr>
              <a:t>войск в Сталинградской битве кадеты </a:t>
            </a:r>
          </a:p>
          <a:p>
            <a:pPr marL="342900" indent="-342900" algn="l">
              <a:lnSpc>
                <a:spcPct val="80000"/>
              </a:lnSpc>
            </a:pPr>
            <a:r>
              <a:rPr lang="ru-RU" sz="1800" dirty="0" smtClean="0">
                <a:solidFill>
                  <a:schemeClr val="tx1"/>
                </a:solidFill>
              </a:rPr>
              <a:t>отметили вместе с четвероклассниками СОШ </a:t>
            </a:r>
          </a:p>
          <a:p>
            <a:pPr marL="342900" indent="-342900" algn="l">
              <a:lnSpc>
                <a:spcPct val="80000"/>
              </a:lnSpc>
            </a:pPr>
            <a:r>
              <a:rPr lang="ru-RU" sz="1800" dirty="0" smtClean="0">
                <a:solidFill>
                  <a:schemeClr val="tx1"/>
                </a:solidFill>
              </a:rPr>
              <a:t>№1. Волонтёры расчистили памятник от снега, </a:t>
            </a:r>
          </a:p>
          <a:p>
            <a:pPr marL="342900" indent="-342900" algn="l">
              <a:lnSpc>
                <a:spcPct val="80000"/>
              </a:lnSpc>
            </a:pPr>
            <a:r>
              <a:rPr lang="ru-RU" sz="1800" dirty="0" smtClean="0">
                <a:solidFill>
                  <a:schemeClr val="tx1"/>
                </a:solidFill>
              </a:rPr>
              <a:t>провели с младшими школьниками </a:t>
            </a:r>
          </a:p>
          <a:p>
            <a:pPr marL="342900" indent="-342900" algn="l">
              <a:lnSpc>
                <a:spcPct val="80000"/>
              </a:lnSpc>
            </a:pPr>
            <a:r>
              <a:rPr lang="ru-RU" sz="1800" dirty="0" smtClean="0">
                <a:solidFill>
                  <a:schemeClr val="tx1"/>
                </a:solidFill>
              </a:rPr>
              <a:t>Тематический митинг. Ребята возложили к </a:t>
            </a:r>
          </a:p>
          <a:p>
            <a:pPr marL="342900" indent="-342900" algn="l">
              <a:lnSpc>
                <a:spcPct val="80000"/>
              </a:lnSpc>
            </a:pPr>
            <a:r>
              <a:rPr lang="ru-RU" sz="1800" dirty="0" smtClean="0">
                <a:solidFill>
                  <a:schemeClr val="tx1"/>
                </a:solidFill>
              </a:rPr>
              <a:t>Вечному огню цветы, в знак памяти о </a:t>
            </a:r>
          </a:p>
          <a:p>
            <a:pPr algn="l">
              <a:lnSpc>
                <a:spcPct val="80000"/>
              </a:lnSpc>
            </a:pPr>
            <a:r>
              <a:rPr lang="ru-RU" sz="1800" dirty="0" smtClean="0">
                <a:solidFill>
                  <a:schemeClr val="tx1"/>
                </a:solidFill>
              </a:rPr>
              <a:t>погибших воинах. От кадет ребята и жители города получили листовки с описанием битвы за </a:t>
            </a:r>
          </a:p>
          <a:p>
            <a:pPr marL="342900" indent="-342900" algn="l">
              <a:lnSpc>
                <a:spcPct val="80000"/>
              </a:lnSpc>
            </a:pPr>
            <a:r>
              <a:rPr lang="ru-RU" sz="1800" dirty="0" smtClean="0">
                <a:solidFill>
                  <a:schemeClr val="tx1"/>
                </a:solidFill>
              </a:rPr>
              <a:t>Сталинград.</a:t>
            </a:r>
          </a:p>
          <a:p>
            <a:pPr marL="342900" indent="-342900" algn="l">
              <a:lnSpc>
                <a:spcPct val="80000"/>
              </a:lnSpc>
            </a:pPr>
            <a:endParaRPr lang="ru-RU" sz="1800" dirty="0" smtClean="0">
              <a:solidFill>
                <a:schemeClr val="tx1"/>
              </a:solidFill>
            </a:endParaRPr>
          </a:p>
        </p:txBody>
      </p:sp>
      <p:pic>
        <p:nvPicPr>
          <p:cNvPr id="1026" name="Picture 2" descr="C:\Users\user\Desktop\СТАЛИНГРАД 2 фев\IMG_20210202_1208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1228" y="333375"/>
            <a:ext cx="4091947" cy="3068960"/>
          </a:xfrm>
          <a:prstGeom prst="rect">
            <a:avLst/>
          </a:prstGeom>
          <a:noFill/>
        </p:spPr>
      </p:pic>
      <p:pic>
        <p:nvPicPr>
          <p:cNvPr id="1027" name="Picture 3" descr="C:\Users\user\Desktop\СТАЛИНГРАД 2 фев\IMG_20210202_1159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53" y="3537012"/>
            <a:ext cx="3947931" cy="2960948"/>
          </a:xfrm>
          <a:prstGeom prst="rect">
            <a:avLst/>
          </a:prstGeom>
          <a:noFill/>
        </p:spPr>
      </p:pic>
      <p:pic>
        <p:nvPicPr>
          <p:cNvPr id="1028" name="Picture 4" descr="C:\Users\user\Desktop\СТАЛИНГРАД 2 фев\IMG_20210202_1203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3446481"/>
            <a:ext cx="4105151" cy="30788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288" y="764704"/>
            <a:ext cx="4176712" cy="792088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dirty="0" smtClean="0"/>
              <a:t>Уроки мужества </a:t>
            </a:r>
            <a:br>
              <a:rPr lang="ru-RU" sz="3200" dirty="0" smtClean="0"/>
            </a:br>
            <a:r>
              <a:rPr lang="ru-RU" sz="3200" dirty="0" smtClean="0"/>
              <a:t>с воинами-интернационалистами</a:t>
            </a:r>
            <a:br>
              <a:rPr lang="ru-RU" sz="3200" dirty="0" smtClean="0"/>
            </a:br>
            <a:endParaRPr lang="ru-RU" sz="3200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288" y="1628800"/>
            <a:ext cx="4032696" cy="1800200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80000"/>
              </a:lnSpc>
            </a:pPr>
            <a:r>
              <a:rPr lang="ru-RU" sz="1800" dirty="0" smtClean="0"/>
              <a:t>На Уроках мужества, о той войне</a:t>
            </a:r>
          </a:p>
          <a:p>
            <a:pPr marL="342900" indent="-342900" algn="l">
              <a:lnSpc>
                <a:spcPct val="80000"/>
              </a:lnSpc>
            </a:pPr>
            <a:r>
              <a:rPr lang="ru-RU" sz="1800" dirty="0" smtClean="0"/>
              <a:t>ребятам рассказали </a:t>
            </a:r>
          </a:p>
          <a:p>
            <a:pPr marL="342900" indent="-342900" algn="l">
              <a:lnSpc>
                <a:spcPct val="80000"/>
              </a:lnSpc>
            </a:pPr>
            <a:r>
              <a:rPr lang="ru-RU" sz="1800" dirty="0" smtClean="0"/>
              <a:t>непосредственные участники событий </a:t>
            </a:r>
          </a:p>
          <a:p>
            <a:pPr marL="342900" indent="-342900" algn="l">
              <a:lnSpc>
                <a:spcPct val="80000"/>
              </a:lnSpc>
            </a:pPr>
            <a:r>
              <a:rPr lang="ru-RU" sz="1800" dirty="0" smtClean="0"/>
              <a:t>в Афганистане, частые гости кадет, </a:t>
            </a:r>
          </a:p>
          <a:p>
            <a:pPr marL="342900" indent="-342900" algn="l">
              <a:lnSpc>
                <a:spcPct val="80000"/>
              </a:lnSpc>
            </a:pPr>
            <a:r>
              <a:rPr lang="ru-RU" sz="1800" dirty="0" smtClean="0"/>
              <a:t>ветераны общества «Боевое </a:t>
            </a:r>
          </a:p>
          <a:p>
            <a:pPr marL="342900" indent="-342900" algn="l">
              <a:lnSpc>
                <a:spcPct val="80000"/>
              </a:lnSpc>
            </a:pPr>
            <a:r>
              <a:rPr lang="ru-RU" sz="1800" dirty="0" smtClean="0"/>
              <a:t>братство».</a:t>
            </a:r>
          </a:p>
          <a:p>
            <a:pPr marL="342900" indent="-342900" algn="l">
              <a:lnSpc>
                <a:spcPct val="80000"/>
              </a:lnSpc>
            </a:pPr>
            <a:endParaRPr lang="ru-RU" sz="1800" dirty="0" smtClean="0">
              <a:solidFill>
                <a:schemeClr val="tx1"/>
              </a:solidFill>
            </a:endParaRPr>
          </a:p>
        </p:txBody>
      </p:sp>
      <p:pic>
        <p:nvPicPr>
          <p:cNvPr id="4097" name="Picture 1" descr="C:\Users\user\Desktop\фото 2020-21\Афганистан\IMG_39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3789040"/>
            <a:ext cx="4103378" cy="2735585"/>
          </a:xfrm>
          <a:prstGeom prst="rect">
            <a:avLst/>
          </a:prstGeom>
          <a:noFill/>
        </p:spPr>
      </p:pic>
      <p:pic>
        <p:nvPicPr>
          <p:cNvPr id="4098" name="Picture 2" descr="C:\Users\user\Desktop\фото 2020-21\Афганистан\IMG_39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52020" y="308190"/>
            <a:ext cx="4141155" cy="2760770"/>
          </a:xfrm>
          <a:prstGeom prst="rect">
            <a:avLst/>
          </a:prstGeom>
          <a:noFill/>
        </p:spPr>
      </p:pic>
      <p:pic>
        <p:nvPicPr>
          <p:cNvPr id="4099" name="Picture 3" descr="C:\Users\user\Desktop\фото 2020-21\Афганистан\IMG_396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9796" y="3789040"/>
            <a:ext cx="4103380" cy="27355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288" y="764704"/>
            <a:ext cx="4176712" cy="792088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dirty="0" smtClean="0"/>
              <a:t>Уроки мужества </a:t>
            </a:r>
            <a:br>
              <a:rPr lang="ru-RU" sz="3200" dirty="0" smtClean="0"/>
            </a:br>
            <a:r>
              <a:rPr lang="ru-RU" sz="3200" dirty="0" smtClean="0"/>
              <a:t>с воинами-интернационалистами</a:t>
            </a:r>
            <a:br>
              <a:rPr lang="ru-RU" sz="3200" dirty="0" smtClean="0"/>
            </a:br>
            <a:endParaRPr lang="ru-RU" sz="3200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288" y="1628800"/>
            <a:ext cx="4032696" cy="1800200"/>
          </a:xfrm>
        </p:spPr>
        <p:txBody>
          <a:bodyPr>
            <a:normAutofit fontScale="92500" lnSpcReduction="10000"/>
          </a:bodyPr>
          <a:lstStyle/>
          <a:p>
            <a:pPr marL="342900" indent="-342900" algn="l">
              <a:lnSpc>
                <a:spcPct val="80000"/>
              </a:lnSpc>
            </a:pPr>
            <a:r>
              <a:rPr lang="ru-RU" sz="1800" dirty="0" smtClean="0"/>
              <a:t>Десятиклассники провели литературно-</a:t>
            </a:r>
          </a:p>
          <a:p>
            <a:pPr marL="342900" indent="-342900" algn="l">
              <a:lnSpc>
                <a:spcPct val="80000"/>
              </a:lnSpc>
            </a:pPr>
            <a:r>
              <a:rPr lang="ru-RU" sz="1800" dirty="0" smtClean="0"/>
              <a:t>музыкальную гостиную «Горит звезда </a:t>
            </a:r>
          </a:p>
          <a:p>
            <a:pPr marL="342900" indent="-342900" algn="l">
              <a:lnSpc>
                <a:spcPct val="80000"/>
              </a:lnSpc>
            </a:pPr>
            <a:r>
              <a:rPr lang="ru-RU" sz="1800" dirty="0" smtClean="0"/>
              <a:t>над городом Кабулом» с участником </a:t>
            </a:r>
          </a:p>
          <a:p>
            <a:pPr marL="342900" indent="-342900" algn="l">
              <a:lnSpc>
                <a:spcPct val="80000"/>
              </a:lnSpc>
            </a:pPr>
            <a:r>
              <a:rPr lang="ru-RU" sz="1800" dirty="0" smtClean="0"/>
              <a:t>боевых действий в Афганистане </a:t>
            </a:r>
          </a:p>
          <a:p>
            <a:pPr marL="342900" indent="-342900" algn="l">
              <a:lnSpc>
                <a:spcPct val="80000"/>
              </a:lnSpc>
            </a:pPr>
            <a:r>
              <a:rPr lang="ru-RU" sz="1800" dirty="0" smtClean="0"/>
              <a:t>полковником запаса Козловым В.Е.. </a:t>
            </a:r>
          </a:p>
          <a:p>
            <a:pPr marL="342900" indent="-342900" algn="l">
              <a:lnSpc>
                <a:spcPct val="80000"/>
              </a:lnSpc>
            </a:pPr>
            <a:r>
              <a:rPr lang="ru-RU" sz="1800" dirty="0" smtClean="0"/>
              <a:t>Изюминкой встречи стало исполнение </a:t>
            </a:r>
          </a:p>
          <a:p>
            <a:pPr marL="342900" indent="-342900" algn="l">
              <a:lnSpc>
                <a:spcPct val="80000"/>
              </a:lnSpc>
            </a:pPr>
            <a:r>
              <a:rPr lang="ru-RU" sz="1800" dirty="0" smtClean="0"/>
              <a:t>под гитару афганских песен.</a:t>
            </a:r>
          </a:p>
          <a:p>
            <a:pPr marL="342900" indent="-342900" algn="l">
              <a:lnSpc>
                <a:spcPct val="80000"/>
              </a:lnSpc>
            </a:pPr>
            <a:endParaRPr lang="ru-RU" sz="1800" dirty="0" smtClean="0">
              <a:solidFill>
                <a:schemeClr val="tx1"/>
              </a:solidFill>
            </a:endParaRPr>
          </a:p>
        </p:txBody>
      </p:sp>
      <p:pic>
        <p:nvPicPr>
          <p:cNvPr id="3073" name="Picture 1" descr="C:\Users\user\Desktop\фото 2020-21\Афганистан\IMG_38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3717032"/>
            <a:ext cx="4211390" cy="2807593"/>
          </a:xfrm>
          <a:prstGeom prst="rect">
            <a:avLst/>
          </a:prstGeom>
          <a:noFill/>
        </p:spPr>
      </p:pic>
      <p:pic>
        <p:nvPicPr>
          <p:cNvPr id="3074" name="Picture 2" descr="C:\Users\user\Desktop\фото 2020-21\Афганистан\IMG_38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9797" y="3789040"/>
            <a:ext cx="4103378" cy="2735585"/>
          </a:xfrm>
          <a:prstGeom prst="rect">
            <a:avLst/>
          </a:prstGeom>
          <a:noFill/>
        </p:spPr>
      </p:pic>
      <p:pic>
        <p:nvPicPr>
          <p:cNvPr id="3075" name="Picture 3" descr="C:\Users\user\Desktop\фото 2020-21\Афганистан\IMG_20210121_10344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65675" y="333374"/>
            <a:ext cx="4127500" cy="3095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288" y="333375"/>
            <a:ext cx="4176712" cy="792088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288" y="1628800"/>
            <a:ext cx="4032696" cy="1800200"/>
          </a:xfrm>
        </p:spPr>
        <p:txBody>
          <a:bodyPr>
            <a:normAutofit/>
          </a:bodyPr>
          <a:lstStyle/>
          <a:p>
            <a:pPr algn="l"/>
            <a:r>
              <a:rPr lang="ru-RU" sz="1800" dirty="0" smtClean="0"/>
              <a:t>Юнармейцы участвовали в Митинге и </a:t>
            </a:r>
          </a:p>
          <a:p>
            <a:pPr algn="l"/>
            <a:r>
              <a:rPr lang="ru-RU" sz="1800" dirty="0" smtClean="0"/>
              <a:t>Вахте памяти, посвящённым </a:t>
            </a:r>
            <a:r>
              <a:rPr lang="ru-RU" sz="1800" dirty="0" err="1" smtClean="0"/>
              <a:t>воинаминтернационалистам</a:t>
            </a:r>
            <a:r>
              <a:rPr lang="ru-RU" sz="1800" dirty="0" smtClean="0"/>
              <a:t>.</a:t>
            </a:r>
          </a:p>
          <a:p>
            <a:pPr algn="l"/>
            <a:r>
              <a:rPr lang="ru-RU" sz="1800" dirty="0" smtClean="0"/>
              <a:t>Кадеты посвятили лыжный пробег воинам-интернационалистам.</a:t>
            </a:r>
          </a:p>
          <a:p>
            <a:pPr marL="342900" indent="-342900" algn="l">
              <a:lnSpc>
                <a:spcPct val="80000"/>
              </a:lnSpc>
            </a:pPr>
            <a:endParaRPr lang="ru-RU" sz="1800" dirty="0" smtClean="0">
              <a:solidFill>
                <a:schemeClr val="tx1"/>
              </a:solidFill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95288" y="333375"/>
            <a:ext cx="417671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День памяти о россиянах, исполнявших служебный долг за пределами Отечества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Users\user\Desktop\фото 2020-21\15 февраля\IMG-20210215-WA0008.jpg"/>
          <p:cNvPicPr>
            <a:picLocks noChangeAspect="1" noChangeArrowheads="1"/>
          </p:cNvPicPr>
          <p:nvPr/>
        </p:nvPicPr>
        <p:blipFill>
          <a:blip r:embed="rId2" cstate="print"/>
          <a:srcRect l="18639"/>
          <a:stretch>
            <a:fillRect/>
          </a:stretch>
        </p:blipFill>
        <p:spPr bwMode="auto">
          <a:xfrm>
            <a:off x="395288" y="3645024"/>
            <a:ext cx="4176712" cy="2879601"/>
          </a:xfrm>
          <a:prstGeom prst="rect">
            <a:avLst/>
          </a:prstGeom>
          <a:noFill/>
        </p:spPr>
      </p:pic>
      <p:pic>
        <p:nvPicPr>
          <p:cNvPr id="2051" name="Picture 3" descr="C:\Users\user\Desktop\фото 2020-21\15 февраля\IMG-20210215-WA00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61255" y="333375"/>
            <a:ext cx="3931920" cy="2948940"/>
          </a:xfrm>
          <a:prstGeom prst="rect">
            <a:avLst/>
          </a:prstGeom>
          <a:noFill/>
        </p:spPr>
      </p:pic>
      <p:pic>
        <p:nvPicPr>
          <p:cNvPr id="2052" name="Picture 4" descr="C:\Users\user\Desktop\фото 2020-21\15 февраля\IMG-20210215-WA004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61255" y="3575685"/>
            <a:ext cx="3931920" cy="29489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288" y="1124744"/>
            <a:ext cx="4032696" cy="1800200"/>
          </a:xfrm>
        </p:spPr>
        <p:txBody>
          <a:bodyPr>
            <a:normAutofit lnSpcReduction="10000"/>
          </a:bodyPr>
          <a:lstStyle/>
          <a:p>
            <a:pPr marL="342900" indent="-342900" algn="l">
              <a:lnSpc>
                <a:spcPct val="80000"/>
              </a:lnSpc>
            </a:pPr>
            <a:endParaRPr lang="ru-RU" sz="1800" dirty="0" smtClean="0"/>
          </a:p>
          <a:p>
            <a:pPr marL="342900" indent="-342900" algn="l">
              <a:lnSpc>
                <a:spcPct val="80000"/>
              </a:lnSpc>
            </a:pPr>
            <a:r>
              <a:rPr lang="ru-RU" sz="1800" dirty="0" smtClean="0"/>
              <a:t>Кадеты вместе с учителем татарского </a:t>
            </a:r>
          </a:p>
          <a:p>
            <a:pPr marL="342900" indent="-342900" algn="l">
              <a:lnSpc>
                <a:spcPct val="80000"/>
              </a:lnSpc>
            </a:pPr>
            <a:r>
              <a:rPr lang="ru-RU" sz="1800" dirty="0" smtClean="0"/>
              <a:t>языка почтили память </a:t>
            </a:r>
            <a:r>
              <a:rPr lang="ru-RU" sz="1800" dirty="0" err="1" smtClean="0"/>
              <a:t>Мусы</a:t>
            </a:r>
            <a:r>
              <a:rPr lang="ru-RU" sz="1800" dirty="0" smtClean="0"/>
              <a:t> </a:t>
            </a:r>
            <a:r>
              <a:rPr lang="ru-RU" sz="1800" dirty="0" err="1" smtClean="0"/>
              <a:t>Джалиля</a:t>
            </a:r>
            <a:r>
              <a:rPr lang="ru-RU" sz="1800" dirty="0" smtClean="0"/>
              <a:t>. </a:t>
            </a:r>
          </a:p>
          <a:p>
            <a:pPr marL="342900" indent="-342900" algn="l">
              <a:lnSpc>
                <a:spcPct val="80000"/>
              </a:lnSpc>
            </a:pPr>
            <a:r>
              <a:rPr lang="ru-RU" sz="1800" dirty="0" smtClean="0"/>
              <a:t>Около памятника Герою ребята </a:t>
            </a:r>
          </a:p>
          <a:p>
            <a:pPr marL="342900" indent="-342900" algn="l">
              <a:lnSpc>
                <a:spcPct val="80000"/>
              </a:lnSpc>
            </a:pPr>
            <a:r>
              <a:rPr lang="ru-RU" sz="1800" dirty="0" smtClean="0"/>
              <a:t>раздали прохожим листовки о Мусе </a:t>
            </a:r>
          </a:p>
          <a:p>
            <a:pPr marL="342900" indent="-342900" algn="l">
              <a:lnSpc>
                <a:spcPct val="80000"/>
              </a:lnSpc>
            </a:pPr>
            <a:r>
              <a:rPr lang="ru-RU" sz="1800" dirty="0" err="1" smtClean="0"/>
              <a:t>Джалиле</a:t>
            </a:r>
            <a:r>
              <a:rPr lang="ru-RU" sz="1800" dirty="0" smtClean="0"/>
              <a:t>, провели митинг и </a:t>
            </a:r>
          </a:p>
          <a:p>
            <a:pPr marL="342900" indent="-342900" algn="l">
              <a:lnSpc>
                <a:spcPct val="80000"/>
              </a:lnSpc>
            </a:pPr>
            <a:r>
              <a:rPr lang="ru-RU" sz="1800" dirty="0" smtClean="0"/>
              <a:t>возложили цветы.</a:t>
            </a:r>
          </a:p>
          <a:p>
            <a:pPr marL="342900" indent="-342900" algn="l">
              <a:lnSpc>
                <a:spcPct val="80000"/>
              </a:lnSpc>
            </a:pPr>
            <a:endParaRPr lang="ru-RU" sz="1800" dirty="0" smtClean="0">
              <a:solidFill>
                <a:schemeClr val="tx1"/>
              </a:solidFill>
            </a:endParaRPr>
          </a:p>
        </p:txBody>
      </p:sp>
      <p:sp>
        <p:nvSpPr>
          <p:cNvPr id="61441" name="Rectangle 1"/>
          <p:cNvSpPr>
            <a:spLocks noGrp="1" noChangeArrowheads="1"/>
          </p:cNvSpPr>
          <p:nvPr>
            <p:ph type="ctrTitle"/>
          </p:nvPr>
        </p:nvSpPr>
        <p:spPr bwMode="auto">
          <a:xfrm>
            <a:off x="395289" y="313958"/>
            <a:ext cx="41767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День рожденья поэта-героя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Мусы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Джалиля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42" name="Picture 2" descr="C:\Users\user\Desktop\на сайт\Джалиль\IMG-20210216-WA0008.jpg"/>
          <p:cNvPicPr>
            <a:picLocks noChangeAspect="1" noChangeArrowheads="1"/>
          </p:cNvPicPr>
          <p:nvPr/>
        </p:nvPicPr>
        <p:blipFill>
          <a:blip r:embed="rId2" cstate="print"/>
          <a:srcRect t="5897" b="8023"/>
          <a:stretch>
            <a:fillRect/>
          </a:stretch>
        </p:blipFill>
        <p:spPr bwMode="auto">
          <a:xfrm>
            <a:off x="4847428" y="333375"/>
            <a:ext cx="4045747" cy="6191250"/>
          </a:xfrm>
          <a:prstGeom prst="rect">
            <a:avLst/>
          </a:prstGeom>
          <a:noFill/>
        </p:spPr>
      </p:pic>
      <p:pic>
        <p:nvPicPr>
          <p:cNvPr id="61443" name="Picture 3" descr="C:\Users\user\Desktop\на сайт\Джалиль\IMG_4018.JPG"/>
          <p:cNvPicPr>
            <a:picLocks noChangeAspect="1" noChangeArrowheads="1"/>
          </p:cNvPicPr>
          <p:nvPr/>
        </p:nvPicPr>
        <p:blipFill>
          <a:blip r:embed="rId3" cstate="print"/>
          <a:srcRect t="33463" r="20863"/>
          <a:stretch>
            <a:fillRect/>
          </a:stretch>
        </p:blipFill>
        <p:spPr bwMode="auto">
          <a:xfrm>
            <a:off x="395288" y="4062394"/>
            <a:ext cx="4392736" cy="24622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288" y="836712"/>
            <a:ext cx="4176712" cy="2880320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ru-RU" sz="1800" dirty="0" err="1" smtClean="0"/>
              <a:t>Хасаншин</a:t>
            </a:r>
            <a:r>
              <a:rPr lang="ru-RU" sz="1800" dirty="0" smtClean="0"/>
              <a:t> </a:t>
            </a:r>
            <a:r>
              <a:rPr lang="ru-RU" sz="1800" dirty="0" err="1" smtClean="0"/>
              <a:t>Ильнур</a:t>
            </a:r>
            <a:r>
              <a:rPr lang="ru-RU" sz="1800" dirty="0" smtClean="0"/>
              <a:t> успешно выступил в муниципальном конкурсе «</a:t>
            </a:r>
            <a:r>
              <a:rPr lang="ru-RU" sz="1800" dirty="0" err="1" smtClean="0"/>
              <a:t>Егет</a:t>
            </a:r>
            <a:r>
              <a:rPr lang="ru-RU" sz="1800" dirty="0" smtClean="0"/>
              <a:t> </a:t>
            </a:r>
            <a:r>
              <a:rPr lang="ru-RU" sz="1800" dirty="0" err="1" smtClean="0"/>
              <a:t>солтаны</a:t>
            </a:r>
            <a:r>
              <a:rPr lang="ru-RU" sz="1800" dirty="0" smtClean="0"/>
              <a:t>», который был посвящён Году родных языков и народного единства. </a:t>
            </a:r>
          </a:p>
          <a:p>
            <a:pPr algn="l"/>
            <a:r>
              <a:rPr lang="ru-RU" sz="1800" dirty="0" smtClean="0"/>
              <a:t>В финальном туре конкурса </a:t>
            </a:r>
            <a:r>
              <a:rPr lang="ru-RU" sz="1800" dirty="0" err="1" smtClean="0"/>
              <a:t>Ильнур</a:t>
            </a:r>
            <a:r>
              <a:rPr lang="ru-RU" sz="1800" dirty="0" smtClean="0"/>
              <a:t> рассказал о себе и истории своей семьи, показал самый лучший результат по разборке и сборке автомата. Далее </a:t>
            </a:r>
            <a:r>
              <a:rPr lang="ru-RU" sz="1800" dirty="0" err="1" smtClean="0"/>
              <a:t>Ильнур</a:t>
            </a:r>
            <a:r>
              <a:rPr lang="ru-RU" sz="1800" dirty="0" smtClean="0"/>
              <a:t> исполнил стихотворение </a:t>
            </a:r>
            <a:r>
              <a:rPr lang="ru-RU" sz="1800" dirty="0" err="1" smtClean="0"/>
              <a:t>Мусы</a:t>
            </a:r>
            <a:r>
              <a:rPr lang="ru-RU" sz="1800" dirty="0" smtClean="0"/>
              <a:t> </a:t>
            </a:r>
            <a:r>
              <a:rPr lang="ru-RU" sz="1800" dirty="0" err="1" smtClean="0"/>
              <a:t>Джалиля</a:t>
            </a:r>
            <a:r>
              <a:rPr lang="ru-RU" sz="1800" dirty="0" smtClean="0"/>
              <a:t> «</a:t>
            </a:r>
            <a:r>
              <a:rPr lang="ru-RU" sz="1800" dirty="0" err="1" smtClean="0"/>
              <a:t>Ышанма</a:t>
            </a:r>
            <a:r>
              <a:rPr lang="ru-RU" sz="1800" dirty="0" smtClean="0"/>
              <a:t>», за что получил высокие баллы от жюри. В конкурсе «</a:t>
            </a:r>
            <a:r>
              <a:rPr lang="ru-RU" sz="1800" dirty="0" err="1" smtClean="0"/>
              <a:t>Озвучка</a:t>
            </a:r>
            <a:r>
              <a:rPr lang="ru-RU" sz="1800" dirty="0" smtClean="0"/>
              <a:t>» - </a:t>
            </a:r>
            <a:r>
              <a:rPr lang="ru-RU" sz="1800" dirty="0" err="1" smtClean="0"/>
              <a:t>Ильнуру</a:t>
            </a:r>
            <a:r>
              <a:rPr lang="ru-RU" sz="1800" dirty="0" smtClean="0"/>
              <a:t> предстояло озвучить видеофрагменты из предложенных фильмов. И с этим конкурсом он справился на отлично. В зрительном зале поддерживали своего одноклассника ребята 10 класса и его родители – Аниса </a:t>
            </a:r>
            <a:r>
              <a:rPr lang="ru-RU" sz="1800" dirty="0" err="1" smtClean="0"/>
              <a:t>Анасовна</a:t>
            </a:r>
            <a:r>
              <a:rPr lang="ru-RU" sz="1800" dirty="0" smtClean="0"/>
              <a:t> и </a:t>
            </a:r>
            <a:r>
              <a:rPr lang="ru-RU" sz="1800" dirty="0" err="1" smtClean="0"/>
              <a:t>Ильшат</a:t>
            </a:r>
            <a:r>
              <a:rPr lang="ru-RU" sz="1800" dirty="0" smtClean="0"/>
              <a:t> </a:t>
            </a:r>
            <a:r>
              <a:rPr lang="ru-RU" sz="1800" dirty="0" err="1" smtClean="0"/>
              <a:t>Зифатович</a:t>
            </a:r>
            <a:r>
              <a:rPr lang="ru-RU" sz="1800" dirty="0" smtClean="0"/>
              <a:t>. </a:t>
            </a:r>
            <a:r>
              <a:rPr lang="ru-RU" sz="1800" dirty="0" err="1" smtClean="0"/>
              <a:t>Ильнур</a:t>
            </a:r>
            <a:r>
              <a:rPr lang="ru-RU" sz="1800" dirty="0" smtClean="0"/>
              <a:t> выступал под пятым номером и справился на «5»! Поздравляем его, желаем дальнейших успехов и новых побед!</a:t>
            </a:r>
          </a:p>
          <a:p>
            <a:pPr marL="342900" indent="-342900" algn="l">
              <a:lnSpc>
                <a:spcPct val="80000"/>
              </a:lnSpc>
            </a:pPr>
            <a:endParaRPr lang="ru-RU" sz="1800" dirty="0" smtClean="0">
              <a:solidFill>
                <a:schemeClr val="tx1"/>
              </a:solidFill>
            </a:endParaRPr>
          </a:p>
        </p:txBody>
      </p:sp>
      <p:sp>
        <p:nvSpPr>
          <p:cNvPr id="60417" name="Rectangle 1"/>
          <p:cNvSpPr>
            <a:spLocks noGrp="1" noChangeArrowheads="1"/>
          </p:cNvSpPr>
          <p:nvPr>
            <p:ph type="ctrTitle"/>
          </p:nvPr>
        </p:nvSpPr>
        <p:spPr bwMode="auto">
          <a:xfrm>
            <a:off x="395288" y="225874"/>
            <a:ext cx="326570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Егет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солтаны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0418" name="Picture 2" descr="C:\Users\user\Desktop\на сайт\егет солтаны\6h8odgLt_Dk.jpg"/>
          <p:cNvPicPr>
            <a:picLocks noChangeAspect="1" noChangeArrowheads="1"/>
          </p:cNvPicPr>
          <p:nvPr/>
        </p:nvPicPr>
        <p:blipFill>
          <a:blip r:embed="rId2" cstate="print"/>
          <a:srcRect t="33200" b="22700"/>
          <a:stretch>
            <a:fillRect/>
          </a:stretch>
        </p:blipFill>
        <p:spPr bwMode="auto">
          <a:xfrm>
            <a:off x="4572000" y="333375"/>
            <a:ext cx="4321175" cy="2540816"/>
          </a:xfrm>
          <a:prstGeom prst="rect">
            <a:avLst/>
          </a:prstGeom>
          <a:noFill/>
        </p:spPr>
      </p:pic>
      <p:pic>
        <p:nvPicPr>
          <p:cNvPr id="60419" name="Picture 3" descr="C:\Users\user\Desktop\на сайт\егет солтаны\Q4_SSZKe_DM.jpg"/>
          <p:cNvPicPr>
            <a:picLocks noChangeAspect="1" noChangeArrowheads="1"/>
          </p:cNvPicPr>
          <p:nvPr/>
        </p:nvPicPr>
        <p:blipFill>
          <a:blip r:embed="rId3" cstate="print"/>
          <a:srcRect r="16446"/>
          <a:stretch>
            <a:fillRect/>
          </a:stretch>
        </p:blipFill>
        <p:spPr bwMode="auto">
          <a:xfrm>
            <a:off x="395288" y="3861048"/>
            <a:ext cx="3956484" cy="2663577"/>
          </a:xfrm>
          <a:prstGeom prst="rect">
            <a:avLst/>
          </a:prstGeom>
          <a:noFill/>
        </p:spPr>
      </p:pic>
      <p:pic>
        <p:nvPicPr>
          <p:cNvPr id="60420" name="Picture 4" descr="C:\Users\user\Desktop\на сайт\егет солтаны\v8emimZ-Pj8.jpg"/>
          <p:cNvPicPr>
            <a:picLocks noChangeAspect="1" noChangeArrowheads="1"/>
          </p:cNvPicPr>
          <p:nvPr/>
        </p:nvPicPr>
        <p:blipFill>
          <a:blip r:embed="rId4" cstate="print"/>
          <a:srcRect l="4031" t="10077" r="8303" b="17372"/>
          <a:stretch>
            <a:fillRect/>
          </a:stretch>
        </p:blipFill>
        <p:spPr bwMode="auto">
          <a:xfrm>
            <a:off x="4572000" y="3842516"/>
            <a:ext cx="4321175" cy="26821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288" y="333375"/>
            <a:ext cx="4176712" cy="503337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600" b="1" dirty="0" smtClean="0"/>
              <a:t>День защитника Отечества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288" y="1268760"/>
            <a:ext cx="4176712" cy="2448272"/>
          </a:xfrm>
        </p:spPr>
        <p:txBody>
          <a:bodyPr>
            <a:normAutofit fontScale="92500" lnSpcReduction="20000"/>
          </a:bodyPr>
          <a:lstStyle/>
          <a:p>
            <a:pPr marL="342900" indent="-342900" algn="l">
              <a:lnSpc>
                <a:spcPct val="80000"/>
              </a:lnSpc>
            </a:pPr>
            <a:r>
              <a:rPr lang="ru-RU" sz="1800" dirty="0" smtClean="0"/>
              <a:t>Кадеты приняли участие в городском </a:t>
            </a:r>
          </a:p>
          <a:p>
            <a:pPr marL="342900" indent="-342900" algn="l">
              <a:lnSpc>
                <a:spcPct val="80000"/>
              </a:lnSpc>
            </a:pPr>
            <a:r>
              <a:rPr lang="ru-RU" sz="1800" dirty="0" smtClean="0"/>
              <a:t>празднике ко Дню защитника </a:t>
            </a:r>
          </a:p>
          <a:p>
            <a:pPr marL="342900" indent="-342900" algn="l">
              <a:lnSpc>
                <a:spcPct val="80000"/>
              </a:lnSpc>
            </a:pPr>
            <a:r>
              <a:rPr lang="ru-RU" sz="1800" dirty="0" smtClean="0"/>
              <a:t>Отечества, который проходил в </a:t>
            </a:r>
          </a:p>
          <a:p>
            <a:pPr marL="342900" indent="-342900" algn="l">
              <a:lnSpc>
                <a:spcPct val="80000"/>
              </a:lnSpc>
            </a:pPr>
            <a:r>
              <a:rPr lang="ru-RU" sz="1800" dirty="0" smtClean="0"/>
              <a:t>выставочном зале «Память» при </a:t>
            </a:r>
          </a:p>
          <a:p>
            <a:pPr marL="342900" indent="-342900" algn="l">
              <a:lnSpc>
                <a:spcPct val="80000"/>
              </a:lnSpc>
            </a:pPr>
            <a:r>
              <a:rPr lang="ru-RU" sz="1800" dirty="0" smtClean="0"/>
              <a:t>военном комиссариате г.Бугульма,</a:t>
            </a:r>
          </a:p>
          <a:p>
            <a:pPr marL="342900" indent="-342900" algn="l">
              <a:lnSpc>
                <a:spcPct val="80000"/>
              </a:lnSpc>
            </a:pPr>
            <a:r>
              <a:rPr lang="ru-RU" sz="1800" dirty="0" smtClean="0"/>
              <a:t>провести праздник для воспитанников </a:t>
            </a:r>
          </a:p>
          <a:p>
            <a:pPr marL="342900" indent="-342900" algn="l">
              <a:lnSpc>
                <a:spcPct val="80000"/>
              </a:lnSpc>
            </a:pPr>
            <a:r>
              <a:rPr lang="ru-RU" sz="1800" dirty="0" smtClean="0"/>
              <a:t>ДОУ №26, несли почётную Вахту </a:t>
            </a:r>
          </a:p>
          <a:p>
            <a:pPr marL="342900" indent="-342900" algn="l">
              <a:lnSpc>
                <a:spcPct val="80000"/>
              </a:lnSpc>
            </a:pPr>
            <a:r>
              <a:rPr lang="ru-RU" sz="1800" dirty="0" smtClean="0"/>
              <a:t>памяти около мемориала «Вечная </a:t>
            </a:r>
          </a:p>
          <a:p>
            <a:pPr marL="342900" indent="-342900" algn="l">
              <a:lnSpc>
                <a:spcPct val="80000"/>
              </a:lnSpc>
            </a:pPr>
            <a:r>
              <a:rPr lang="ru-RU" sz="1800" dirty="0" smtClean="0"/>
              <a:t>слава», помогали организовать и </a:t>
            </a:r>
          </a:p>
          <a:p>
            <a:pPr marL="342900" indent="-342900" algn="l">
              <a:lnSpc>
                <a:spcPct val="80000"/>
              </a:lnSpc>
            </a:pPr>
            <a:r>
              <a:rPr lang="ru-RU" sz="1800" dirty="0" smtClean="0"/>
              <a:t>провести встречу школьников с </a:t>
            </a:r>
            <a:r>
              <a:rPr lang="ru-RU" sz="1800" dirty="0" err="1" smtClean="0"/>
              <a:t>с</a:t>
            </a:r>
            <a:r>
              <a:rPr lang="ru-RU" sz="1800" dirty="0" smtClean="0"/>
              <a:t> их </a:t>
            </a:r>
          </a:p>
          <a:p>
            <a:pPr marL="342900" indent="-342900" algn="l">
              <a:lnSpc>
                <a:spcPct val="80000"/>
              </a:lnSpc>
            </a:pPr>
            <a:r>
              <a:rPr lang="ru-RU" sz="1800" dirty="0" smtClean="0"/>
              <a:t>знаменитым  воином-земляком.</a:t>
            </a:r>
          </a:p>
          <a:p>
            <a:pPr marL="342900" indent="-342900" algn="l">
              <a:lnSpc>
                <a:spcPct val="80000"/>
              </a:lnSpc>
            </a:pPr>
            <a:endParaRPr lang="ru-RU" sz="1800" dirty="0" smtClean="0">
              <a:solidFill>
                <a:schemeClr val="tx1"/>
              </a:solidFill>
            </a:endParaRPr>
          </a:p>
        </p:txBody>
      </p:sp>
      <p:pic>
        <p:nvPicPr>
          <p:cNvPr id="62465" name="Picture 1" descr="C:\Users\user\Desktop\на сайт\музей военкомат\IMG-20210219-WA0022.jpg"/>
          <p:cNvPicPr>
            <a:picLocks noChangeAspect="1" noChangeArrowheads="1"/>
          </p:cNvPicPr>
          <p:nvPr/>
        </p:nvPicPr>
        <p:blipFill>
          <a:blip r:embed="rId2" cstate="print"/>
          <a:srcRect t="32150" b="17451"/>
          <a:stretch>
            <a:fillRect/>
          </a:stretch>
        </p:blipFill>
        <p:spPr bwMode="auto">
          <a:xfrm>
            <a:off x="4572000" y="333374"/>
            <a:ext cx="4321175" cy="2937294"/>
          </a:xfrm>
          <a:prstGeom prst="rect">
            <a:avLst/>
          </a:prstGeom>
          <a:noFill/>
        </p:spPr>
      </p:pic>
      <p:pic>
        <p:nvPicPr>
          <p:cNvPr id="62466" name="Picture 2" descr="C:\Users\user\Desktop\на сайт\23 РДШ и 3школа\IMG-20210223-WA00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3590680"/>
            <a:ext cx="3960688" cy="2964328"/>
          </a:xfrm>
          <a:prstGeom prst="rect">
            <a:avLst/>
          </a:prstGeom>
          <a:noFill/>
        </p:spPr>
      </p:pic>
      <p:pic>
        <p:nvPicPr>
          <p:cNvPr id="62467" name="Picture 3" descr="C:\Users\user\Desktop\на сайт\детсад 26\IMG-20210219-WA00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596151"/>
            <a:ext cx="4321175" cy="28796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288" y="153714"/>
            <a:ext cx="8748713" cy="359321"/>
          </a:xfrm>
        </p:spPr>
        <p:txBody>
          <a:bodyPr>
            <a:noAutofit/>
          </a:bodyPr>
          <a:lstStyle/>
          <a:p>
            <a:pPr algn="l"/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200" b="1" dirty="0" smtClean="0"/>
              <a:t>Месячник по военно-патриотической работе</a:t>
            </a:r>
            <a:endParaRPr lang="ru-RU" sz="4000" b="1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288" y="1052736"/>
            <a:ext cx="4032696" cy="1800200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80000"/>
              </a:lnSpc>
            </a:pPr>
            <a:r>
              <a:rPr lang="ru-RU" sz="1800" dirty="0" smtClean="0">
                <a:solidFill>
                  <a:schemeClr val="tx1"/>
                </a:solidFill>
              </a:rPr>
              <a:t>В рамках месячника прошли школьные </a:t>
            </a:r>
          </a:p>
          <a:p>
            <a:pPr marL="342900" indent="-342900" algn="l">
              <a:lnSpc>
                <a:spcPct val="80000"/>
              </a:lnSpc>
            </a:pPr>
            <a:r>
              <a:rPr lang="ru-RU" sz="1800" dirty="0" smtClean="0">
                <a:solidFill>
                  <a:schemeClr val="tx1"/>
                </a:solidFill>
              </a:rPr>
              <a:t>Соревнования по пулевой стрельбе, </a:t>
            </a:r>
          </a:p>
          <a:p>
            <a:pPr marL="342900" indent="-342900" algn="l">
              <a:lnSpc>
                <a:spcPct val="80000"/>
              </a:lnSpc>
            </a:pPr>
            <a:r>
              <a:rPr lang="ru-RU" sz="1800" dirty="0" smtClean="0">
                <a:solidFill>
                  <a:schemeClr val="tx1"/>
                </a:solidFill>
              </a:rPr>
              <a:t>разборке-сборке АК-74, </a:t>
            </a:r>
          </a:p>
          <a:p>
            <a:pPr marL="342900" indent="-342900" algn="l">
              <a:lnSpc>
                <a:spcPct val="80000"/>
              </a:lnSpc>
            </a:pPr>
            <a:r>
              <a:rPr lang="ru-RU" sz="1800" dirty="0" smtClean="0">
                <a:solidFill>
                  <a:schemeClr val="tx1"/>
                </a:solidFill>
              </a:rPr>
              <a:t>военизированная эстафета и смотр </a:t>
            </a:r>
          </a:p>
          <a:p>
            <a:pPr marL="342900" indent="-342900" algn="l">
              <a:lnSpc>
                <a:spcPct val="80000"/>
              </a:lnSpc>
            </a:pPr>
            <a:r>
              <a:rPr lang="ru-RU" sz="1800" dirty="0" smtClean="0">
                <a:solidFill>
                  <a:schemeClr val="tx1"/>
                </a:solidFill>
              </a:rPr>
              <a:t>строя и песни.</a:t>
            </a:r>
          </a:p>
        </p:txBody>
      </p:sp>
      <p:pic>
        <p:nvPicPr>
          <p:cNvPr id="63492" name="Picture 4" descr="C:\Users\user\Desktop\фото 2020-21\стрельба автомат\IMG_40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980727"/>
            <a:ext cx="3961135" cy="2640757"/>
          </a:xfrm>
          <a:prstGeom prst="rect">
            <a:avLst/>
          </a:prstGeom>
          <a:noFill/>
        </p:spPr>
      </p:pic>
      <p:pic>
        <p:nvPicPr>
          <p:cNvPr id="63493" name="Picture 5" descr="C:\Users\user\Desktop\фото 2020-21\автомат\IMG_40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97809" y="3861048"/>
            <a:ext cx="3995366" cy="2663577"/>
          </a:xfrm>
          <a:prstGeom prst="rect">
            <a:avLst/>
          </a:prstGeom>
          <a:noFill/>
        </p:spPr>
      </p:pic>
      <p:pic>
        <p:nvPicPr>
          <p:cNvPr id="1026" name="Picture 2" descr="C:\Users\user\Desktop\строевой смотр\IMG_4266.JPG"/>
          <p:cNvPicPr>
            <a:picLocks noChangeAspect="1" noChangeArrowheads="1"/>
          </p:cNvPicPr>
          <p:nvPr/>
        </p:nvPicPr>
        <p:blipFill>
          <a:blip r:embed="rId4" cstate="print"/>
          <a:srcRect l="7087" t="7966" r="20059" b="12378"/>
          <a:stretch>
            <a:fillRect/>
          </a:stretch>
        </p:blipFill>
        <p:spPr bwMode="auto">
          <a:xfrm>
            <a:off x="395288" y="3861048"/>
            <a:ext cx="3654210" cy="2663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288" y="333375"/>
            <a:ext cx="4176712" cy="792088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Итоги месяца оборонно-массовой и спортивной работы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628800"/>
            <a:ext cx="4283968" cy="1800200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80000"/>
              </a:lnSpc>
            </a:pPr>
            <a:r>
              <a:rPr lang="ru-RU" sz="1800" dirty="0" smtClean="0"/>
              <a:t>       Лучшими был  признаны и 6, 7, 8 и 10 классы. Победители были награждены кубками, медалями, почётными грамотами и сладостями от </a:t>
            </a:r>
            <a:r>
              <a:rPr lang="ru-RU" sz="1800" dirty="0" err="1" smtClean="0"/>
              <a:t>Бугульминского</a:t>
            </a:r>
            <a:r>
              <a:rPr lang="ru-RU" sz="1800" dirty="0" smtClean="0"/>
              <a:t> отделения ДОСААФ.</a:t>
            </a:r>
          </a:p>
          <a:p>
            <a:pPr marL="342900" indent="-342900" algn="l">
              <a:lnSpc>
                <a:spcPct val="80000"/>
              </a:lnSpc>
            </a:pPr>
            <a:endParaRPr lang="ru-RU" sz="1800" dirty="0" smtClean="0">
              <a:solidFill>
                <a:schemeClr val="tx1"/>
              </a:solidFill>
            </a:endParaRPr>
          </a:p>
        </p:txBody>
      </p:sp>
      <p:pic>
        <p:nvPicPr>
          <p:cNvPr id="2050" name="Picture 2" descr="C:\Users\user\Desktop\ИТОГИ МЕСЯЦА ОБОРОННО-МАССОВОЙ\IMG_45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044" y="3789039"/>
            <a:ext cx="4031940" cy="2687960"/>
          </a:xfrm>
          <a:prstGeom prst="rect">
            <a:avLst/>
          </a:prstGeom>
          <a:noFill/>
        </p:spPr>
      </p:pic>
      <p:pic>
        <p:nvPicPr>
          <p:cNvPr id="2051" name="Picture 3" descr="C:\Users\user\Desktop\ИТОГИ МЕСЯЦА ОБОРОННО-МАССОВОЙ\IMG_46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3789040"/>
            <a:ext cx="4031940" cy="2687960"/>
          </a:xfrm>
          <a:prstGeom prst="rect">
            <a:avLst/>
          </a:prstGeom>
          <a:noFill/>
        </p:spPr>
      </p:pic>
      <p:pic>
        <p:nvPicPr>
          <p:cNvPr id="2052" name="Picture 4" descr="C:\Users\user\Desktop\ИТОГИ МЕСЯЦА ОБОРОННО-МАССОВОЙ\IMG_46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381001"/>
            <a:ext cx="4033143" cy="26887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Чтобы знали! Чтобы помнили!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08720"/>
            <a:ext cx="4845224" cy="2736305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     Очередная акция школьного проекта состоялась в Аллее Героев с воспитанниками детсада №1.</a:t>
            </a:r>
          </a:p>
          <a:p>
            <a:pPr>
              <a:buNone/>
            </a:pPr>
            <a:r>
              <a:rPr lang="ru-RU" dirty="0" smtClean="0"/>
              <a:t>      Дошкольники узнали о подвиге </a:t>
            </a:r>
            <a:r>
              <a:rPr lang="ru-RU" dirty="0" err="1" smtClean="0"/>
              <a:t>героев-бугульминцев</a:t>
            </a:r>
            <a:r>
              <a:rPr lang="ru-RU" dirty="0" smtClean="0"/>
              <a:t>, возложили к бюстам цветы и получили от кадет письма с биографией героев. Такие же письма кадеты раздали горожанам, проходившим по Аллее.</a:t>
            </a:r>
          </a:p>
          <a:p>
            <a:endParaRPr lang="ru-RU" dirty="0"/>
          </a:p>
        </p:txBody>
      </p:sp>
      <p:pic>
        <p:nvPicPr>
          <p:cNvPr id="1026" name="Picture 2" descr="C:\Users\user\Desktop\аллея герои\IMG_46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3908673"/>
            <a:ext cx="3923928" cy="2615952"/>
          </a:xfrm>
          <a:prstGeom prst="rect">
            <a:avLst/>
          </a:prstGeom>
          <a:noFill/>
        </p:spPr>
      </p:pic>
      <p:pic>
        <p:nvPicPr>
          <p:cNvPr id="1027" name="Picture 3" descr="C:\Users\user\Desktop\аллея герои\IMG_468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96036" y="980265"/>
            <a:ext cx="3997139" cy="2664759"/>
          </a:xfrm>
          <a:prstGeom prst="rect">
            <a:avLst/>
          </a:prstGeom>
          <a:noFill/>
        </p:spPr>
      </p:pic>
      <p:pic>
        <p:nvPicPr>
          <p:cNvPr id="1028" name="Picture 4" descr="C:\Users\user\Desktop\аллея герои\IMG_469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69247" y="3908673"/>
            <a:ext cx="3923928" cy="26159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735</TotalTime>
  <Words>957</Words>
  <Application>Microsoft Office PowerPoint</Application>
  <PresentationFormat>Экран (4:3)</PresentationFormat>
  <Paragraphs>102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Окончание 2-й мировой войны</vt:lpstr>
      <vt:lpstr>Казарла</vt:lpstr>
      <vt:lpstr>Урок мужества с воином-интернационалистом</vt:lpstr>
      <vt:lpstr>Музейный урок </vt:lpstr>
      <vt:lpstr>290 лет со дня рождения  Александра Суворова</vt:lpstr>
      <vt:lpstr>Библиотечные уроки. А.В. Суворов.</vt:lpstr>
      <vt:lpstr>День героев отечества</vt:lpstr>
      <vt:lpstr>Есть такая профессия—Родину защищать</vt:lpstr>
      <vt:lpstr>13 января  День рождения Героя Советского Союза Газинура Гафиатуллина </vt:lpstr>
      <vt:lpstr>14 января День памяти Героя Советского Союза Газинура Гафиатуллина  </vt:lpstr>
      <vt:lpstr>Квест «Блокада» </vt:lpstr>
      <vt:lpstr>Блокадный Ленинград </vt:lpstr>
      <vt:lpstr>Блокадный хлеб</vt:lpstr>
      <vt:lpstr>Сталинградская битва </vt:lpstr>
      <vt:lpstr>Уроки мужества  с воинами-интернационалистами </vt:lpstr>
      <vt:lpstr>Уроки мужества  с воинами-интернационалистами </vt:lpstr>
      <vt:lpstr> </vt:lpstr>
      <vt:lpstr>День рожденья поэта-героя Мусы Джалиля</vt:lpstr>
      <vt:lpstr>Егет солтаны</vt:lpstr>
      <vt:lpstr> День защитника Отечества</vt:lpstr>
      <vt:lpstr> Месячник по военно-патриотической работе</vt:lpstr>
      <vt:lpstr> Итоги месяца оборонно-массовой и спортивной работы</vt:lpstr>
      <vt:lpstr>Чтобы знали! Чтобы помнили!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знаний 2020</dc:title>
  <dc:creator>user</dc:creator>
  <cp:lastModifiedBy>user</cp:lastModifiedBy>
  <cp:revision>45</cp:revision>
  <dcterms:created xsi:type="dcterms:W3CDTF">2020-09-01T07:18:58Z</dcterms:created>
  <dcterms:modified xsi:type="dcterms:W3CDTF">2021-04-02T07:59:20Z</dcterms:modified>
</cp:coreProperties>
</file>